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5143500" cx="9144000"/>
  <p:notesSz cx="6858000" cy="9144000"/>
  <p:embeddedFontLst>
    <p:embeddedFont>
      <p:font typeface="Ubuntu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56B78B-3409-47C6-A996-D07A975F6C0C}">
  <a:tblStyle styleId="{FC56B78B-3409-47C6-A996-D07A975F6C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Ubuntu-bold.fntdata"/><Relationship Id="rId83" Type="http://schemas.openxmlformats.org/officeDocument/2006/relationships/font" Target="fonts/Ubuntu-regular.fntdata"/><Relationship Id="rId42" Type="http://schemas.openxmlformats.org/officeDocument/2006/relationships/slide" Target="slides/slide37.xml"/><Relationship Id="rId86" Type="http://schemas.openxmlformats.org/officeDocument/2006/relationships/font" Target="fonts/Ubuntu-boldItalic.fntdata"/><Relationship Id="rId41" Type="http://schemas.openxmlformats.org/officeDocument/2006/relationships/slide" Target="slides/slide36.xml"/><Relationship Id="rId85" Type="http://schemas.openxmlformats.org/officeDocument/2006/relationships/font" Target="fonts/Ubuntu-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0260e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0260e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90171b87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90171b8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90171b87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90171b87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90171b87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90171b87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98da8a4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98da8a4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98da8a4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98da8a4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98da8a47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98da8a4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90171b87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90171b87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90171b8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90171b8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90171b8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690171b8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90171b8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90171b8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90171b87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90171b87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90171b8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90171b8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90171b8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90171b8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90171b8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90171b8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90171b8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690171b8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90171b8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90171b8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90171b8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90171b8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90171b8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90171b8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90171b8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90171b8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90171b8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90171b8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90171b8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90171b8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98da8a4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98da8a4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90171b8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690171b8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690171b87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690171b87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90171b8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690171b8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90171b87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690171b87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00a767f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00a767f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90171b8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90171b8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00a767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600a767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90171b8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690171b8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90171b8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690171b8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90171b8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690171b8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98da8a47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98da8a4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690171b87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690171b87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690171b87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690171b87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690171b8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690171b8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90171b87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690171b87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90171b87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690171b87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600a767f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600a767f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90171b87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690171b87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90171b87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690171b87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690171b87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690171b87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690171b87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690171b87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98da8a4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98da8a4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690171b87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690171b87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690171b87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690171b87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90171b87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690171b87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690171b87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690171b87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690171b87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690171b87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690171b87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690171b87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90171b87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90171b87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690171b87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690171b87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690171b87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690171b87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690171b87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690171b87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98da8a4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98da8a4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90171b87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690171b8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690171b87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690171b87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690171b87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690171b87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690171b87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690171b87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690171b87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690171b87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690171b87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690171b87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690171b87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690171b87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690171b87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690171b87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690171b87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690171b87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690171b87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690171b87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90171b87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90171b8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90171b87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690171b87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690171b87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690171b87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690171b87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690171b87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690171b87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690171b87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98da8a4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698da8a4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698da8a4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698da8a4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698da8a47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698da8a47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698da8a47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698da8a4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90171b87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90171b87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90171b87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90171b87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1966950" y="2797175"/>
            <a:ext cx="5210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2400">
                <a:solidFill>
                  <a:srgbClr val="000000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6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3800" y="863550"/>
            <a:ext cx="8696400" cy="4058400"/>
          </a:xfrm>
          <a:prstGeom prst="rect">
            <a:avLst/>
          </a:prstGeom>
          <a:solidFill>
            <a:srgbClr val="FFFFFF">
              <a:alpha val="534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  <a:defRPr sz="1800"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●"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●"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7.jpg"/><Relationship Id="rId7" Type="http://schemas.openxmlformats.org/officeDocument/2006/relationships/image" Target="../media/image24.jpg"/><Relationship Id="rId8" Type="http://schemas.openxmlformats.org/officeDocument/2006/relationships/image" Target="../media/image2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Relationship Id="rId5" Type="http://schemas.openxmlformats.org/officeDocument/2006/relationships/image" Target="../media/image2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Relationship Id="rId5" Type="http://schemas.openxmlformats.org/officeDocument/2006/relationships/image" Target="../media/image26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Relationship Id="rId4" Type="http://schemas.openxmlformats.org/officeDocument/2006/relationships/image" Target="../media/image25.jpg"/><Relationship Id="rId5" Type="http://schemas.openxmlformats.org/officeDocument/2006/relationships/image" Target="../media/image24.jpg"/><Relationship Id="rId6" Type="http://schemas.openxmlformats.org/officeDocument/2006/relationships/image" Target="../media/image26.jpg"/><Relationship Id="rId7" Type="http://schemas.openxmlformats.org/officeDocument/2006/relationships/image" Target="../media/image33.jpg"/><Relationship Id="rId8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jpg"/><Relationship Id="rId4" Type="http://schemas.openxmlformats.org/officeDocument/2006/relationships/image" Target="../media/image31.jpg"/><Relationship Id="rId5" Type="http://schemas.openxmlformats.org/officeDocument/2006/relationships/image" Target="../media/image25.jpg"/><Relationship Id="rId6" Type="http://schemas.openxmlformats.org/officeDocument/2006/relationships/image" Target="../media/image24.jpg"/><Relationship Id="rId7" Type="http://schemas.openxmlformats.org/officeDocument/2006/relationships/image" Target="../media/image26.jpg"/><Relationship Id="rId8" Type="http://schemas.openxmlformats.org/officeDocument/2006/relationships/image" Target="../media/image3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Relationship Id="rId4" Type="http://schemas.openxmlformats.org/officeDocument/2006/relationships/image" Target="../media/image36.jpg"/><Relationship Id="rId5" Type="http://schemas.openxmlformats.org/officeDocument/2006/relationships/image" Target="../media/image25.jpg"/><Relationship Id="rId6" Type="http://schemas.openxmlformats.org/officeDocument/2006/relationships/image" Target="../media/image24.jpg"/><Relationship Id="rId7" Type="http://schemas.openxmlformats.org/officeDocument/2006/relationships/image" Target="../media/image26.jpg"/><Relationship Id="rId8" Type="http://schemas.openxmlformats.org/officeDocument/2006/relationships/image" Target="../media/image3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g"/><Relationship Id="rId4" Type="http://schemas.openxmlformats.org/officeDocument/2006/relationships/image" Target="../media/image41.jpg"/><Relationship Id="rId5" Type="http://schemas.openxmlformats.org/officeDocument/2006/relationships/image" Target="../media/image25.jpg"/><Relationship Id="rId6" Type="http://schemas.openxmlformats.org/officeDocument/2006/relationships/image" Target="../media/image24.jpg"/><Relationship Id="rId7" Type="http://schemas.openxmlformats.org/officeDocument/2006/relationships/image" Target="../media/image26.jpg"/><Relationship Id="rId8" Type="http://schemas.openxmlformats.org/officeDocument/2006/relationships/image" Target="../media/image3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jpg"/><Relationship Id="rId4" Type="http://schemas.openxmlformats.org/officeDocument/2006/relationships/image" Target="../media/image47.jpg"/><Relationship Id="rId5" Type="http://schemas.openxmlformats.org/officeDocument/2006/relationships/image" Target="../media/image25.jpg"/><Relationship Id="rId6" Type="http://schemas.openxmlformats.org/officeDocument/2006/relationships/image" Target="../media/image24.jpg"/><Relationship Id="rId7" Type="http://schemas.openxmlformats.org/officeDocument/2006/relationships/image" Target="../media/image26.jpg"/><Relationship Id="rId8" Type="http://schemas.openxmlformats.org/officeDocument/2006/relationships/image" Target="../media/image3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jpg"/><Relationship Id="rId4" Type="http://schemas.openxmlformats.org/officeDocument/2006/relationships/image" Target="../media/image5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jpg"/><Relationship Id="rId4" Type="http://schemas.openxmlformats.org/officeDocument/2006/relationships/image" Target="../media/image50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2.jpg"/><Relationship Id="rId4" Type="http://schemas.openxmlformats.org/officeDocument/2006/relationships/image" Target="../media/image63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2.jpg"/><Relationship Id="rId4" Type="http://schemas.openxmlformats.org/officeDocument/2006/relationships/image" Target="../media/image63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6.jpg"/><Relationship Id="rId4" Type="http://schemas.openxmlformats.org/officeDocument/2006/relationships/image" Target="../media/image50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Image: 3d -&gt; 2d projection of the world</a:t>
            </a:r>
            <a:endParaRPr sz="3000"/>
          </a:p>
        </p:txBody>
      </p:sp>
      <p:sp>
        <p:nvSpPr>
          <p:cNvPr id="117" name="Google Shape;117;p2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88" y="1069675"/>
            <a:ext cx="5721829" cy="37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Image: 3d -&gt; 2d projection of the world</a:t>
            </a:r>
            <a:endParaRPr sz="3000"/>
          </a:p>
        </p:txBody>
      </p:sp>
      <p:sp>
        <p:nvSpPr>
          <p:cNvPr id="124" name="Google Shape;124;p2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88" y="1069675"/>
            <a:ext cx="5721829" cy="37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At each point we record incident light</a:t>
            </a:r>
            <a:endParaRPr sz="3000"/>
          </a:p>
        </p:txBody>
      </p:sp>
      <p:sp>
        <p:nvSpPr>
          <p:cNvPr id="131" name="Google Shape;131;p2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88" y="1069675"/>
            <a:ext cx="5721829" cy="37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At each point we record incident light</a:t>
            </a:r>
            <a:endParaRPr sz="3000"/>
          </a:p>
        </p:txBody>
      </p:sp>
      <p:sp>
        <p:nvSpPr>
          <p:cNvPr id="138" name="Google Shape;138;p2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88" y="1069675"/>
            <a:ext cx="638042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 we record color?</a:t>
            </a:r>
            <a:endParaRPr sz="3000"/>
          </a:p>
        </p:txBody>
      </p:sp>
      <p:sp>
        <p:nvSpPr>
          <p:cNvPr id="145" name="Google Shape;145;p2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88" y="1069675"/>
            <a:ext cx="638042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Bayer pattern for CMOS sensors</a:t>
            </a:r>
            <a:endParaRPr sz="3000"/>
          </a:p>
        </p:txBody>
      </p:sp>
      <p:sp>
        <p:nvSpPr>
          <p:cNvPr id="152" name="Google Shape;152;p2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88" y="1069675"/>
            <a:ext cx="6380420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396" y="3234200"/>
            <a:ext cx="2435100" cy="15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is</a:t>
            </a:r>
            <a:r>
              <a:rPr lang="en"/>
              <a:t> a matrix of light</a:t>
            </a:r>
            <a:endParaRPr/>
          </a:p>
        </p:txBody>
      </p:sp>
      <p:sp>
        <p:nvSpPr>
          <p:cNvPr id="160" name="Google Shape;160;p2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50" y="1069675"/>
            <a:ext cx="4534693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48" y="1069667"/>
            <a:ext cx="4534701" cy="372298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 in matrix = how much light</a:t>
            </a:r>
            <a:endParaRPr/>
          </a:p>
        </p:txBody>
      </p:sp>
      <p:sp>
        <p:nvSpPr>
          <p:cNvPr id="168" name="Google Shape;168;p2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798" y="1069667"/>
            <a:ext cx="4534701" cy="372298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 in matrix = how much light</a:t>
            </a:r>
            <a:endParaRPr/>
          </a:p>
        </p:txBody>
      </p:sp>
      <p:sp>
        <p:nvSpPr>
          <p:cNvPr id="175" name="Google Shape;175;p3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223800" y="764875"/>
            <a:ext cx="42663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Higher = more light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Lower = less light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Bounded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light = 0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Sensor/device limit = max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Typical ranges: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[0-255], fit into byte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[0-1], floating point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Called pixels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pixels</a:t>
            </a:r>
            <a:endParaRPr/>
          </a:p>
        </p:txBody>
      </p:sp>
      <p:sp>
        <p:nvSpPr>
          <p:cNvPr id="182" name="Google Shape;182;p3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800" y="1069675"/>
            <a:ext cx="4534693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223800" y="764875"/>
            <a:ext cx="42663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Ways to index: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(x,y)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Like cartesian coordinates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(3,6) is column 3 row 6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(r,c)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Like matrix notation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(3,6) is row 3 column 6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 use (x,y)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 does your homework!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Arbitrary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 thing that matters is consistency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an image?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508" y="721475"/>
            <a:ext cx="5066492" cy="40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</a:t>
            </a:r>
            <a:r>
              <a:rPr lang="en" sz="3000"/>
              <a:t>olor image: 3d tensor in colorspace</a:t>
            </a:r>
            <a:endParaRPr sz="3000"/>
          </a:p>
        </p:txBody>
      </p:sp>
      <p:sp>
        <p:nvSpPr>
          <p:cNvPr id="191" name="Google Shape;191;p3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877500"/>
            <a:ext cx="3915151" cy="39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RGB information in separate “channels”</a:t>
            </a:r>
            <a:endParaRPr sz="3000"/>
          </a:p>
        </p:txBody>
      </p:sp>
      <p:sp>
        <p:nvSpPr>
          <p:cNvPr id="198" name="Google Shape;198;p3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100" y="725100"/>
            <a:ext cx="4418400" cy="44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223800" y="764875"/>
            <a:ext cx="42663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 we can match “real” colors using a mix of primaries.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channel encodes one primary. Adding the light produced from each primary mimics the original color.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pixels</a:t>
            </a:r>
            <a:endParaRPr/>
          </a:p>
        </p:txBody>
      </p:sp>
      <p:sp>
        <p:nvSpPr>
          <p:cNvPr id="206" name="Google Shape;206;p3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223800" y="764875"/>
            <a:ext cx="42663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nsolas"/>
              <a:buChar char="-"/>
            </a:pPr>
            <a:r>
              <a:rPr lang="en"/>
              <a:t>I use (x,y,c)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(1,2,0):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column 1, row 2, channel 0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Still doesn’t matter, just be consistent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But do what I do for homeworks :-)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Also for size: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1920 x 1080 x 3 image: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1920 px wide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1080 px tall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 channels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575" y="1068550"/>
            <a:ext cx="4540426" cy="3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1" y="1551475"/>
            <a:ext cx="4325900" cy="34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 we store them?</a:t>
            </a:r>
            <a:endParaRPr sz="3000"/>
          </a:p>
        </p:txBody>
      </p:sp>
      <p:sp>
        <p:nvSpPr>
          <p:cNvPr id="215" name="Google Shape;215;p3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4809550" y="277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{FC56B78B-3409-47C6-A996-D07A975F6C0C}</a:tableStyleId>
              </a:tblPr>
              <a:tblGrid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</a:tblGrid>
              <a:tr h="42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129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31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152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159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135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163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82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182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" name="Google Shape;217;p35"/>
          <p:cNvSpPr/>
          <p:nvPr/>
        </p:nvSpPr>
        <p:spPr>
          <a:xfrm rot="-697473">
            <a:off x="3589020" y="1800848"/>
            <a:ext cx="2585779" cy="1086762"/>
          </a:xfrm>
          <a:custGeom>
            <a:rect b="b" l="l" r="r" t="t"/>
            <a:pathLst>
              <a:path extrusionOk="0" h="43470" w="103430">
                <a:moveTo>
                  <a:pt x="0" y="8744"/>
                </a:moveTo>
                <a:cubicBezTo>
                  <a:pt x="10517" y="7562"/>
                  <a:pt x="45866" y="-4138"/>
                  <a:pt x="63104" y="1650"/>
                </a:cubicBezTo>
                <a:cubicBezTo>
                  <a:pt x="80342" y="7438"/>
                  <a:pt x="96709" y="36500"/>
                  <a:pt x="103430" y="43470"/>
                </a:cubicBezTo>
              </a:path>
            </a:pathLst>
          </a:cu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Storage: row major vs column major</a:t>
            </a:r>
            <a:endParaRPr sz="3000"/>
          </a:p>
        </p:txBody>
      </p:sp>
      <p:sp>
        <p:nvSpPr>
          <p:cNvPr id="223" name="Google Shape;223;p3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75" y="1396750"/>
            <a:ext cx="4152138" cy="33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065" y="1396750"/>
            <a:ext cx="4134759" cy="339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Storage: row major vs column major</a:t>
            </a:r>
            <a:endParaRPr sz="3000"/>
          </a:p>
        </p:txBody>
      </p:sp>
      <p:sp>
        <p:nvSpPr>
          <p:cNvPr id="231" name="Google Shape;231;p3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75" y="1396750"/>
            <a:ext cx="4152138" cy="33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065" y="1396750"/>
            <a:ext cx="4134759" cy="339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507350" y="933850"/>
            <a:ext cx="105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HW</a:t>
            </a:r>
            <a:endParaRPr sz="3600"/>
          </a:p>
        </p:txBody>
      </p:sp>
      <p:sp>
        <p:nvSpPr>
          <p:cNvPr id="235" name="Google Shape;235;p37"/>
          <p:cNvSpPr txBox="1"/>
          <p:nvPr/>
        </p:nvSpPr>
        <p:spPr>
          <a:xfrm>
            <a:off x="5176950" y="933850"/>
            <a:ext cx="105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 use row-major or HW</a:t>
            </a:r>
            <a:endParaRPr/>
          </a:p>
        </p:txBody>
      </p:sp>
      <p:sp>
        <p:nvSpPr>
          <p:cNvPr id="241" name="Google Shape;241;p3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001" y="833325"/>
            <a:ext cx="5130000" cy="41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3d we have more choices!</a:t>
            </a:r>
            <a:endParaRPr/>
          </a:p>
        </p:txBody>
      </p:sp>
      <p:sp>
        <p:nvSpPr>
          <p:cNvPr id="248" name="Google Shape;248;p3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125" y="689875"/>
            <a:ext cx="1791175" cy="433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00" y="1069675"/>
            <a:ext cx="422132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HWC: channels interleaved</a:t>
            </a:r>
            <a:endParaRPr/>
          </a:p>
        </p:txBody>
      </p:sp>
      <p:sp>
        <p:nvSpPr>
          <p:cNvPr id="256" name="Google Shape;256;p4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00" y="1069675"/>
            <a:ext cx="4221325" cy="3722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40"/>
          <p:cNvGraphicFramePr/>
          <p:nvPr/>
        </p:nvGraphicFramePr>
        <p:xfrm>
          <a:off x="4809550" y="277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{FC56B78B-3409-47C6-A996-D07A975F6C0C}</a:tableStyleId>
              </a:tblPr>
              <a:tblGrid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</a:tblGrid>
              <a:tr h="42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129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131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152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159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135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163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82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182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" name="Google Shape;259;p40"/>
          <p:cNvSpPr/>
          <p:nvPr/>
        </p:nvSpPr>
        <p:spPr>
          <a:xfrm rot="-697473">
            <a:off x="3589020" y="1800848"/>
            <a:ext cx="2585779" cy="1086762"/>
          </a:xfrm>
          <a:custGeom>
            <a:rect b="b" l="l" r="r" t="t"/>
            <a:pathLst>
              <a:path extrusionOk="0" h="43470" w="103430">
                <a:moveTo>
                  <a:pt x="0" y="8744"/>
                </a:moveTo>
                <a:cubicBezTo>
                  <a:pt x="10517" y="7562"/>
                  <a:pt x="45866" y="-4138"/>
                  <a:pt x="63104" y="1650"/>
                </a:cubicBezTo>
                <a:cubicBezTo>
                  <a:pt x="80342" y="7438"/>
                  <a:pt x="96709" y="36500"/>
                  <a:pt x="103430" y="43470"/>
                </a:cubicBezTo>
              </a:path>
            </a:pathLst>
          </a:cu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HW: channels separated</a:t>
            </a:r>
            <a:endParaRPr/>
          </a:p>
        </p:txBody>
      </p:sp>
      <p:sp>
        <p:nvSpPr>
          <p:cNvPr id="265" name="Google Shape;265;p4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6" name="Google Shape;266;p41"/>
          <p:cNvGraphicFramePr/>
          <p:nvPr/>
        </p:nvGraphicFramePr>
        <p:xfrm>
          <a:off x="4809550" y="277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{FC56B78B-3409-47C6-A996-D07A975F6C0C}</a:tableStyleId>
              </a:tblPr>
              <a:tblGrid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</a:tblGrid>
              <a:tr h="42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129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131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152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135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163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182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p41"/>
          <p:cNvSpPr/>
          <p:nvPr/>
        </p:nvSpPr>
        <p:spPr>
          <a:xfrm rot="-697473">
            <a:off x="3589020" y="1800848"/>
            <a:ext cx="2585779" cy="1086762"/>
          </a:xfrm>
          <a:custGeom>
            <a:rect b="b" l="l" r="r" t="t"/>
            <a:pathLst>
              <a:path extrusionOk="0" h="43470" w="103430">
                <a:moveTo>
                  <a:pt x="0" y="8744"/>
                </a:moveTo>
                <a:cubicBezTo>
                  <a:pt x="10517" y="7562"/>
                  <a:pt x="45866" y="-4138"/>
                  <a:pt x="63104" y="1650"/>
                </a:cubicBezTo>
                <a:cubicBezTo>
                  <a:pt x="80342" y="7438"/>
                  <a:pt x="96709" y="36500"/>
                  <a:pt x="103430" y="43470"/>
                </a:cubicBezTo>
              </a:path>
            </a:pathLst>
          </a:cu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275" y="764875"/>
            <a:ext cx="1791175" cy="433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Eyes: projection onto retina</a:t>
            </a:r>
            <a:endParaRPr/>
          </a:p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88" y="1069675"/>
            <a:ext cx="638042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CHW Pop quiz</a:t>
            </a:r>
            <a:endParaRPr/>
          </a:p>
        </p:txBody>
      </p:sp>
      <p:sp>
        <p:nvSpPr>
          <p:cNvPr id="274" name="Google Shape;274;p4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325" y="764875"/>
            <a:ext cx="1791175" cy="433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223800" y="764875"/>
            <a:ext cx="6899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use CHW, it’s what a lot of other libraries use.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an array for a 1920 x 1080 x 3 image what entry would contain the pixel (15,192,2)?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CHW </a:t>
            </a:r>
            <a:r>
              <a:rPr lang="en"/>
              <a:t>Pop quiz</a:t>
            </a:r>
            <a:endParaRPr/>
          </a:p>
        </p:txBody>
      </p:sp>
      <p:sp>
        <p:nvSpPr>
          <p:cNvPr id="282" name="Google Shape;282;p4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325" y="764875"/>
            <a:ext cx="1791175" cy="433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223800" y="764875"/>
            <a:ext cx="68994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an array for a 1920 x 1080 x 3 image what entry would contain the pixel (15,192,2)?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general for (x,y,z) of image (W,H,C)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lang="en"/>
              <a:t> + y*W + z*W*H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15 + 192*1920 + 2*1920*1080 = 4,515,855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Remember, everything is 0 indexed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isn’t MATLAB 🙃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your homework</a:t>
            </a:r>
            <a:endParaRPr/>
          </a:p>
        </p:txBody>
      </p:sp>
      <p:sp>
        <p:nvSpPr>
          <p:cNvPr id="290" name="Google Shape;290;p4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229500" y="1997675"/>
            <a:ext cx="4266300" cy="1680300"/>
          </a:xfrm>
          <a:prstGeom prst="rect">
            <a:avLst/>
          </a:prstGeom>
          <a:solidFill>
            <a:srgbClr val="000000">
              <a:alpha val="66670"/>
            </a:srgbClr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typedef struct {</a:t>
            </a:r>
            <a:endParaRPr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    int w,h,c;</a:t>
            </a:r>
            <a:endParaRPr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    </a:t>
            </a:r>
            <a:r>
              <a:rPr lang="en">
                <a:solidFill>
                  <a:srgbClr val="00FF00"/>
                </a:solidFill>
              </a:rPr>
              <a:t>f</a:t>
            </a:r>
            <a:r>
              <a:rPr lang="en">
                <a:solidFill>
                  <a:srgbClr val="00FF00"/>
                </a:solidFill>
              </a:rPr>
              <a:t>loat *data;</a:t>
            </a:r>
            <a:endParaRPr>
              <a:solidFill>
                <a:srgbClr val="00FF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} image;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575" y="1068550"/>
            <a:ext cx="4540426" cy="3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with other colorspaces!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colorspaces are fun!</a:t>
            </a:r>
            <a:endParaRPr/>
          </a:p>
        </p:txBody>
      </p:sp>
      <p:pic>
        <p:nvPicPr>
          <p:cNvPr id="303" name="Google Shape;3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25" y="958475"/>
            <a:ext cx="8839200" cy="372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Geometric HSV to RGB:</a:t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8025"/>
            <a:ext cx="8839200" cy="253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300" y="1189250"/>
            <a:ext cx="3073200" cy="230489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4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3d tensor, different info</a:t>
            </a:r>
            <a:endParaRPr/>
          </a:p>
        </p:txBody>
      </p:sp>
      <p:sp>
        <p:nvSpPr>
          <p:cNvPr id="316" name="Google Shape;316;p4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00" y="1189259"/>
            <a:ext cx="3073206" cy="2304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98" y="1494047"/>
            <a:ext cx="3073200" cy="230490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03" y="1798846"/>
            <a:ext cx="3073200" cy="230486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8500" y="1494050"/>
            <a:ext cx="3073200" cy="230489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3699" y="1798846"/>
            <a:ext cx="3073200" cy="230490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Hue      Saturation     Value</a:t>
            </a:r>
            <a:endParaRPr/>
          </a:p>
        </p:txBody>
      </p:sp>
      <p:sp>
        <p:nvSpPr>
          <p:cNvPr id="327" name="Google Shape;327;p4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400" y="2160075"/>
            <a:ext cx="3073200" cy="230489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400" y="915300"/>
            <a:ext cx="3073200" cy="230489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99" y="1833346"/>
            <a:ext cx="3073200" cy="230490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saturation = intense colors</a:t>
            </a:r>
            <a:endParaRPr/>
          </a:p>
        </p:txBody>
      </p:sp>
      <p:sp>
        <p:nvSpPr>
          <p:cNvPr id="336" name="Google Shape;336;p5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939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23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00" y="764875"/>
            <a:ext cx="1483553" cy="111267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16" y="1976879"/>
            <a:ext cx="1483565" cy="111267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947" y="1976879"/>
            <a:ext cx="1483565" cy="111267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07" y="1976887"/>
            <a:ext cx="1483538" cy="111265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50"/>
          <p:cNvSpPr/>
          <p:nvPr/>
        </p:nvSpPr>
        <p:spPr>
          <a:xfrm>
            <a:off x="3293061" y="1278900"/>
            <a:ext cx="459550" cy="1185525"/>
          </a:xfrm>
          <a:custGeom>
            <a:rect b="b" l="l" r="r" t="t"/>
            <a:pathLst>
              <a:path extrusionOk="0" h="47421" w="18382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44" name="Google Shape;344;p50"/>
          <p:cNvSpPr txBox="1"/>
          <p:nvPr/>
        </p:nvSpPr>
        <p:spPr>
          <a:xfrm>
            <a:off x="2499538" y="1605600"/>
            <a:ext cx="793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2x</a:t>
            </a:r>
            <a:endParaRPr sz="3600"/>
          </a:p>
        </p:txBody>
      </p:sp>
      <p:pic>
        <p:nvPicPr>
          <p:cNvPr id="345" name="Google Shape;34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0583" y="3248950"/>
            <a:ext cx="2371467" cy="1778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0" y="3248940"/>
            <a:ext cx="2371475" cy="177861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7" name="Google Shape;347;p50"/>
          <p:cNvCxnSpPr/>
          <p:nvPr/>
        </p:nvCxnSpPr>
        <p:spPr>
          <a:xfrm>
            <a:off x="4039950" y="4116675"/>
            <a:ext cx="1064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950" y="1976875"/>
            <a:ext cx="1483549" cy="111266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5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value = lighter image</a:t>
            </a:r>
            <a:endParaRPr/>
          </a:p>
        </p:txBody>
      </p:sp>
      <p:sp>
        <p:nvSpPr>
          <p:cNvPr id="354" name="Google Shape;354;p5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939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223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00" y="764875"/>
            <a:ext cx="1483553" cy="111267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07" y="1976887"/>
            <a:ext cx="1483538" cy="111265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51"/>
          <p:cNvSpPr/>
          <p:nvPr/>
        </p:nvSpPr>
        <p:spPr>
          <a:xfrm>
            <a:off x="6833298" y="1414150"/>
            <a:ext cx="459550" cy="1185525"/>
          </a:xfrm>
          <a:custGeom>
            <a:rect b="b" l="l" r="r" t="t"/>
            <a:pathLst>
              <a:path extrusionOk="0" h="47421" w="18382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60" name="Google Shape;360;p51"/>
          <p:cNvSpPr txBox="1"/>
          <p:nvPr/>
        </p:nvSpPr>
        <p:spPr>
          <a:xfrm>
            <a:off x="6039775" y="1740850"/>
            <a:ext cx="793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2x</a:t>
            </a:r>
            <a:endParaRPr sz="3600"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1950" y="3248940"/>
            <a:ext cx="2371475" cy="177861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223" y="1976864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0575" y="3248944"/>
            <a:ext cx="2371475" cy="177860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4" name="Google Shape;364;p51"/>
          <p:cNvCxnSpPr/>
          <p:nvPr/>
        </p:nvCxnSpPr>
        <p:spPr>
          <a:xfrm>
            <a:off x="4039950" y="4116675"/>
            <a:ext cx="1064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pinhole camera</a:t>
            </a:r>
            <a:endParaRPr/>
          </a:p>
        </p:txBody>
      </p:sp>
      <p:sp>
        <p:nvSpPr>
          <p:cNvPr id="75" name="Google Shape;75;p1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88" y="1069675"/>
            <a:ext cx="638042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75" y="3248944"/>
            <a:ext cx="2371475" cy="177860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0" name="Google Shape;3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976863"/>
            <a:ext cx="1483549" cy="111266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1" name="Google Shape;371;p5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hue = shift colors</a:t>
            </a:r>
            <a:endParaRPr/>
          </a:p>
        </p:txBody>
      </p:sp>
      <p:sp>
        <p:nvSpPr>
          <p:cNvPr id="372" name="Google Shape;372;p5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39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" name="Google Shape;37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3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0" y="764875"/>
            <a:ext cx="1483553" cy="111267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52"/>
          <p:cNvSpPr/>
          <p:nvPr/>
        </p:nvSpPr>
        <p:spPr>
          <a:xfrm flipH="1">
            <a:off x="1925310" y="1414150"/>
            <a:ext cx="361712" cy="1185525"/>
          </a:xfrm>
          <a:custGeom>
            <a:rect b="b" l="l" r="r" t="t"/>
            <a:pathLst>
              <a:path extrusionOk="0" h="47421" w="18382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77" name="Google Shape;377;p52"/>
          <p:cNvSpPr txBox="1"/>
          <p:nvPr/>
        </p:nvSpPr>
        <p:spPr>
          <a:xfrm>
            <a:off x="2287025" y="1722175"/>
            <a:ext cx="11640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-.2</a:t>
            </a:r>
            <a:endParaRPr sz="3600"/>
          </a:p>
        </p:txBody>
      </p:sp>
      <p:pic>
        <p:nvPicPr>
          <p:cNvPr id="378" name="Google Shape;378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0" y="3248940"/>
            <a:ext cx="2371475" cy="177861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9" name="Google Shape;37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3" y="1976864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80" name="Google Shape;380;p52"/>
          <p:cNvCxnSpPr/>
          <p:nvPr/>
        </p:nvCxnSpPr>
        <p:spPr>
          <a:xfrm>
            <a:off x="4039950" y="4116675"/>
            <a:ext cx="1064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81" name="Google Shape;38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39" y="1976864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83" y="3248950"/>
            <a:ext cx="2371467" cy="1778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976863"/>
            <a:ext cx="1483549" cy="111266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8" name="Google Shape;388;p5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hue to your favorite color!</a:t>
            </a:r>
            <a:endParaRPr/>
          </a:p>
        </p:txBody>
      </p:sp>
      <p:sp>
        <p:nvSpPr>
          <p:cNvPr id="389" name="Google Shape;389;p5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39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3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2" name="Google Shape;39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0" y="764875"/>
            <a:ext cx="1483553" cy="111267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p53"/>
          <p:cNvSpPr/>
          <p:nvPr/>
        </p:nvSpPr>
        <p:spPr>
          <a:xfrm flipH="1">
            <a:off x="1925310" y="1414150"/>
            <a:ext cx="361712" cy="1185525"/>
          </a:xfrm>
          <a:custGeom>
            <a:rect b="b" l="l" r="r" t="t"/>
            <a:pathLst>
              <a:path extrusionOk="0" h="47421" w="18382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394" name="Google Shape;39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0" y="3248940"/>
            <a:ext cx="2371475" cy="177861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" name="Google Shape;39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3" y="1976864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6" name="Google Shape;396;p53"/>
          <p:cNvCxnSpPr/>
          <p:nvPr/>
        </p:nvCxnSpPr>
        <p:spPr>
          <a:xfrm>
            <a:off x="4039950" y="4116675"/>
            <a:ext cx="1064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97" name="Google Shape;39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39" y="1976864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75" y="3248944"/>
            <a:ext cx="2371475" cy="177860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3" name="Google Shape;4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976863"/>
            <a:ext cx="1483549" cy="111266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4" name="Google Shape;404;p5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pattern...</a:t>
            </a:r>
            <a:endParaRPr/>
          </a:p>
        </p:txBody>
      </p:sp>
      <p:sp>
        <p:nvSpPr>
          <p:cNvPr id="405" name="Google Shape;405;p5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39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" name="Google Shape;40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3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0" y="764875"/>
            <a:ext cx="1483553" cy="111267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54"/>
          <p:cNvSpPr/>
          <p:nvPr/>
        </p:nvSpPr>
        <p:spPr>
          <a:xfrm flipH="1">
            <a:off x="1925310" y="1414150"/>
            <a:ext cx="361712" cy="1185525"/>
          </a:xfrm>
          <a:custGeom>
            <a:rect b="b" l="l" r="r" t="t"/>
            <a:pathLst>
              <a:path extrusionOk="0" h="47421" w="18382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410" name="Google Shape;41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0" y="3248940"/>
            <a:ext cx="2371475" cy="177861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3" y="1976864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12" name="Google Shape;412;p54"/>
          <p:cNvCxnSpPr/>
          <p:nvPr/>
        </p:nvCxnSpPr>
        <p:spPr>
          <a:xfrm>
            <a:off x="4039950" y="4116675"/>
            <a:ext cx="1064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13" name="Google Shape;41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39" y="1976864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75" y="3248944"/>
            <a:ext cx="2371475" cy="177860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9" name="Google Shape;4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25" y="1976875"/>
            <a:ext cx="1483549" cy="111266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5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and threshold saturation</a:t>
            </a:r>
            <a:endParaRPr/>
          </a:p>
        </p:txBody>
      </p:sp>
      <p:sp>
        <p:nvSpPr>
          <p:cNvPr id="421" name="Google Shape;421;p5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39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3" name="Google Shape;42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3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4" name="Google Shape;42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0" y="764875"/>
            <a:ext cx="1483553" cy="111267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Google Shape;42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47" y="1976879"/>
            <a:ext cx="1483565" cy="111267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6" name="Google Shape;42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7" y="1976887"/>
            <a:ext cx="1483538" cy="111265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7" name="Google Shape;427;p55"/>
          <p:cNvSpPr/>
          <p:nvPr/>
        </p:nvSpPr>
        <p:spPr>
          <a:xfrm>
            <a:off x="3293061" y="1278900"/>
            <a:ext cx="459550" cy="1185525"/>
          </a:xfrm>
          <a:custGeom>
            <a:rect b="b" l="l" r="r" t="t"/>
            <a:pathLst>
              <a:path extrusionOk="0" h="47421" w="18382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428" name="Google Shape;428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0" y="3248940"/>
            <a:ext cx="2371475" cy="177861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29" name="Google Shape;429;p55"/>
          <p:cNvCxnSpPr/>
          <p:nvPr/>
        </p:nvCxnSpPr>
        <p:spPr>
          <a:xfrm>
            <a:off x="4039950" y="4116675"/>
            <a:ext cx="1064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88" y="12"/>
            <a:ext cx="6858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interpolation and resizing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is kinda like a function</a:t>
            </a:r>
            <a:endParaRPr/>
          </a:p>
        </p:txBody>
      </p:sp>
      <p:sp>
        <p:nvSpPr>
          <p:cNvPr id="445" name="Google Shape;445;p58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is a mapping from indices to pixel value:</a:t>
            </a:r>
            <a:endParaRPr/>
          </a:p>
          <a:p>
            <a:pPr indent="-381000" lvl="0" marL="9144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Im: I x I x I -&gt; 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may want to pass in non-integers:</a:t>
            </a:r>
            <a:endParaRPr/>
          </a:p>
          <a:p>
            <a:pPr indent="-381000" lvl="0" marL="9144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Im’: R x R x I -&gt; R</a:t>
            </a:r>
            <a:endParaRPr/>
          </a:p>
        </p:txBody>
      </p:sp>
      <p:sp>
        <p:nvSpPr>
          <p:cNvPr id="446" name="Google Shape;446;p5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575" y="1068550"/>
            <a:ext cx="4540426" cy="3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coordinates in images</a:t>
            </a:r>
            <a:endParaRPr/>
          </a:p>
        </p:txBody>
      </p:sp>
      <p:sp>
        <p:nvSpPr>
          <p:cNvPr id="453" name="Google Shape;453;p5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850" y="1069675"/>
            <a:ext cx="4468288" cy="372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coordinates in images</a:t>
            </a:r>
            <a:endParaRPr/>
          </a:p>
        </p:txBody>
      </p:sp>
      <p:sp>
        <p:nvSpPr>
          <p:cNvPr id="460" name="Google Shape;460;p6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850" y="1069675"/>
            <a:ext cx="4468288" cy="372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coordinates in images</a:t>
            </a:r>
            <a:endParaRPr/>
          </a:p>
        </p:txBody>
      </p:sp>
      <p:sp>
        <p:nvSpPr>
          <p:cNvPr id="467" name="Google Shape;467;p6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850" y="1069675"/>
            <a:ext cx="4468288" cy="372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pinhole camera</a:t>
            </a:r>
            <a:endParaRPr/>
          </a:p>
        </p:txBody>
      </p:sp>
      <p:sp>
        <p:nvSpPr>
          <p:cNvPr id="82" name="Google Shape;82;p1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88" y="1069675"/>
            <a:ext cx="638042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coordinates in images</a:t>
            </a:r>
            <a:endParaRPr/>
          </a:p>
        </p:txBody>
      </p:sp>
      <p:sp>
        <p:nvSpPr>
          <p:cNvPr id="474" name="Google Shape;474;p6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850" y="1069675"/>
            <a:ext cx="4468288" cy="372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coordinates in images</a:t>
            </a:r>
            <a:endParaRPr/>
          </a:p>
        </p:txBody>
      </p:sp>
      <p:sp>
        <p:nvSpPr>
          <p:cNvPr id="481" name="Google Shape;481;p6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850" y="1069675"/>
            <a:ext cx="4468288" cy="372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coordinates in images</a:t>
            </a:r>
            <a:endParaRPr/>
          </a:p>
        </p:txBody>
      </p:sp>
      <p:sp>
        <p:nvSpPr>
          <p:cNvPr id="488" name="Google Shape;488;p6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850" y="1069675"/>
            <a:ext cx="4468288" cy="372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coordinates in images</a:t>
            </a:r>
            <a:endParaRPr/>
          </a:p>
        </p:txBody>
      </p:sp>
      <p:sp>
        <p:nvSpPr>
          <p:cNvPr id="495" name="Google Shape;495;p6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850" y="1069675"/>
            <a:ext cx="4468288" cy="3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/>
          <p:nvPr/>
        </p:nvSpPr>
        <p:spPr>
          <a:xfrm>
            <a:off x="2105857" y="1474876"/>
            <a:ext cx="1518885" cy="686845"/>
          </a:xfrm>
          <a:custGeom>
            <a:rect b="b" l="l" r="r" t="t"/>
            <a:pathLst>
              <a:path extrusionOk="0" h="24121" w="59262">
                <a:moveTo>
                  <a:pt x="0" y="6976"/>
                </a:moveTo>
                <a:cubicBezTo>
                  <a:pt x="7951" y="5920"/>
                  <a:pt x="37830" y="-2217"/>
                  <a:pt x="47707" y="640"/>
                </a:cubicBezTo>
                <a:cubicBezTo>
                  <a:pt x="57584" y="3498"/>
                  <a:pt x="57336" y="20208"/>
                  <a:pt x="59262" y="24121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98" name="Google Shape;498;p65"/>
          <p:cNvSpPr txBox="1"/>
          <p:nvPr/>
        </p:nvSpPr>
        <p:spPr>
          <a:xfrm>
            <a:off x="499725" y="1267275"/>
            <a:ext cx="2171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point is: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(-.25, -.25)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be careful, lots of pitfalls</a:t>
            </a:r>
            <a:endParaRPr/>
          </a:p>
        </p:txBody>
      </p:sp>
      <p:sp>
        <p:nvSpPr>
          <p:cNvPr id="504" name="Google Shape;504;p6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850" y="1069675"/>
            <a:ext cx="4468288" cy="3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6"/>
          <p:cNvSpPr/>
          <p:nvPr/>
        </p:nvSpPr>
        <p:spPr>
          <a:xfrm>
            <a:off x="2105857" y="1474876"/>
            <a:ext cx="1518885" cy="686845"/>
          </a:xfrm>
          <a:custGeom>
            <a:rect b="b" l="l" r="r" t="t"/>
            <a:pathLst>
              <a:path extrusionOk="0" h="24121" w="59262">
                <a:moveTo>
                  <a:pt x="0" y="6976"/>
                </a:moveTo>
                <a:cubicBezTo>
                  <a:pt x="7951" y="5920"/>
                  <a:pt x="37830" y="-2217"/>
                  <a:pt x="47707" y="640"/>
                </a:cubicBezTo>
                <a:cubicBezTo>
                  <a:pt x="57584" y="3498"/>
                  <a:pt x="57336" y="20208"/>
                  <a:pt x="59262" y="24121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07" name="Google Shape;507;p66"/>
          <p:cNvSpPr txBox="1"/>
          <p:nvPr/>
        </p:nvSpPr>
        <p:spPr>
          <a:xfrm>
            <a:off x="499725" y="1267275"/>
            <a:ext cx="2171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point is: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(-.25, -.25)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Nearest neighbor: what it sounds like</a:t>
            </a:r>
            <a:endParaRPr sz="3000"/>
          </a:p>
        </p:txBody>
      </p:sp>
      <p:sp>
        <p:nvSpPr>
          <p:cNvPr id="513" name="Google Shape;513;p6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7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f(x,y,z) = Im(round(x), round(y), z)</a:t>
            </a:r>
            <a:endParaRPr sz="1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Looks blocky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Common pitfall: Integer division rounds down in 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Note: z is still int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25" y="1304575"/>
            <a:ext cx="3722975" cy="37229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6" name="Google Shape;51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764875"/>
            <a:ext cx="609600" cy="609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Triangle interpolation</a:t>
            </a:r>
            <a:r>
              <a:rPr lang="en" sz="2400"/>
              <a:t>: for less structured image</a:t>
            </a:r>
            <a:endParaRPr sz="2400"/>
          </a:p>
        </p:txBody>
      </p:sp>
      <p:sp>
        <p:nvSpPr>
          <p:cNvPr id="522" name="Google Shape;522;p6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you have a regular grid, sometimes you don’t.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you don’t look for triangles!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108563"/>
            <a:ext cx="4282800" cy="35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Triangle interpolation: for less structured image</a:t>
            </a:r>
            <a:endParaRPr sz="2400"/>
          </a:p>
        </p:txBody>
      </p:sp>
      <p:sp>
        <p:nvSpPr>
          <p:cNvPr id="530" name="Google Shape;530;p6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9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you have a regular grid, sometimes you don’t.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you don’t look for triangles!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108563"/>
            <a:ext cx="4282800" cy="35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Triangle interpolation: for less structured image</a:t>
            </a:r>
            <a:endParaRPr sz="2400"/>
          </a:p>
        </p:txBody>
      </p:sp>
      <p:sp>
        <p:nvSpPr>
          <p:cNvPr id="538" name="Google Shape;538;p7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0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you have a regular grid, sometimes you don’t.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you don’t look for triangles!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108563"/>
            <a:ext cx="4282800" cy="35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Triangle interpolation: for less structured image</a:t>
            </a:r>
            <a:endParaRPr sz="2400"/>
          </a:p>
        </p:txBody>
      </p:sp>
      <p:sp>
        <p:nvSpPr>
          <p:cNvPr id="546" name="Google Shape;546;p7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1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you have a regular grid, sometimes you don’t.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you don’t look for triangles!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108563"/>
            <a:ext cx="4282800" cy="35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Image: 3d -&gt; 2d projection of the world</a:t>
            </a:r>
            <a:endParaRPr sz="3000"/>
          </a:p>
        </p:txBody>
      </p:sp>
      <p:sp>
        <p:nvSpPr>
          <p:cNvPr id="89" name="Google Shape;89;p1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88" y="1069675"/>
            <a:ext cx="5721829" cy="37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Triangle interpolation: for less structured image</a:t>
            </a:r>
            <a:endParaRPr sz="2400"/>
          </a:p>
        </p:txBody>
      </p:sp>
      <p:sp>
        <p:nvSpPr>
          <p:cNvPr id="554" name="Google Shape;554;p7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2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sum using of triangles: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 sz="1800"/>
              <a:t> </a:t>
            </a:r>
            <a:r>
              <a:rPr lang="en"/>
              <a:t>=</a:t>
            </a:r>
            <a:r>
              <a:rPr lang="en" sz="1800"/>
              <a:t> </a:t>
            </a:r>
            <a:r>
              <a:rPr lang="en"/>
              <a:t>V1*A1 + V2*A2 + V3*A3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Should normalize this based on total area</a:t>
            </a:r>
            <a:endParaRPr/>
          </a:p>
        </p:txBody>
      </p:sp>
      <p:pic>
        <p:nvPicPr>
          <p:cNvPr id="556" name="Google Shape;55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108563"/>
            <a:ext cx="4282800" cy="35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</a:t>
            </a:r>
            <a:r>
              <a:rPr lang="en" sz="2400"/>
              <a:t> interpolation: for grids, pretty good</a:t>
            </a:r>
            <a:endParaRPr sz="2400"/>
          </a:p>
        </p:txBody>
      </p:sp>
      <p:sp>
        <p:nvSpPr>
          <p:cNvPr id="562" name="Google Shape;562;p7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3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time find the closest pixels in a box</a:t>
            </a:r>
            <a:endParaRPr/>
          </a:p>
        </p:txBody>
      </p:sp>
      <p:pic>
        <p:nvPicPr>
          <p:cNvPr id="564" name="Google Shape;5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108563"/>
            <a:ext cx="4282800" cy="35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570" name="Google Shape;570;p7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4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time find the closest pixels in a box</a:t>
            </a:r>
            <a:endParaRPr/>
          </a:p>
        </p:txBody>
      </p:sp>
      <p:pic>
        <p:nvPicPr>
          <p:cNvPr id="572" name="Google Shape;5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108550"/>
            <a:ext cx="4282800" cy="35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578" name="Google Shape;578;p7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5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time find the closest pixels in a box</a:t>
            </a:r>
            <a:endParaRPr/>
          </a:p>
        </p:txBody>
      </p:sp>
      <p:pic>
        <p:nvPicPr>
          <p:cNvPr id="580" name="Google Shape;58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108563"/>
            <a:ext cx="4282800" cy="35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586" name="Google Shape;586;p7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6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time find the closest pixels in a box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Same plan, weighted sum based on area of opposite rectangle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Q = V1*A1 + V2*A2 + V3*A3 + V4*A4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Still need to </a:t>
            </a:r>
            <a:r>
              <a:rPr lang="en" u="sng"/>
              <a:t>normalize</a:t>
            </a:r>
            <a:r>
              <a:rPr lang="en"/>
              <a:t>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Or do we?</a:t>
            </a:r>
            <a:endParaRPr/>
          </a:p>
        </p:txBody>
      </p:sp>
      <p:pic>
        <p:nvPicPr>
          <p:cNvPr id="588" name="Google Shape;5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108563"/>
            <a:ext cx="4282800" cy="35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594" name="Google Shape;594;p7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7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Alternatively, linear interpolation of linear interpolates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1 = V1*d2 + V2*d1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2 = V3*d2 + V4*d1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 = q1*d4 + q2*d3</a:t>
            </a:r>
            <a:endParaRPr/>
          </a:p>
        </p:txBody>
      </p:sp>
      <p:pic>
        <p:nvPicPr>
          <p:cNvPr id="596" name="Google Shape;59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065738"/>
            <a:ext cx="4282800" cy="365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602" name="Google Shape;602;p7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8"/>
          <p:cNvSpPr txBox="1"/>
          <p:nvPr>
            <p:ph idx="1" type="body"/>
          </p:nvPr>
        </p:nvSpPr>
        <p:spPr>
          <a:xfrm>
            <a:off x="223800" y="764875"/>
            <a:ext cx="4388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 = V1*d2 + V2*d1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= V3*d2 + V4*d1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q1*d4 + q2*d3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Equivalent: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q = q1*d4 + q2*d3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04" name="Google Shape;60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065738"/>
            <a:ext cx="4282800" cy="365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610" name="Google Shape;610;p7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9"/>
          <p:cNvSpPr txBox="1"/>
          <p:nvPr>
            <p:ph idx="1" type="body"/>
          </p:nvPr>
        </p:nvSpPr>
        <p:spPr>
          <a:xfrm>
            <a:off x="223800" y="764875"/>
            <a:ext cx="4388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 = V1*d2 + V2*d1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= V3*d2 + V4*d1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q1*d4 + q2*d3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Equivalent: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q = q1*d4 + q2*d3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q = (V1*d2 + V2*d1)*d4 + (V3*d2 + V4*d1)*d3 (subst)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12" name="Google Shape;61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065738"/>
            <a:ext cx="4282800" cy="365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618" name="Google Shape;618;p8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80"/>
          <p:cNvSpPr txBox="1"/>
          <p:nvPr>
            <p:ph idx="1" type="body"/>
          </p:nvPr>
        </p:nvSpPr>
        <p:spPr>
          <a:xfrm>
            <a:off x="223800" y="764875"/>
            <a:ext cx="4388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 = V1*d2 + V2*d1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= V3*d2 + V4*d1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q1*d4 + q2*d3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Equivalent: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q = q1*d4 + q2*d3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q = (V1*d2 + V2*d1)*d4 + (V3*d2 + V4*d1)*d3 (subst)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q = V1*d2*d4 + V2*d1*d4 + V3*d2*d3 + V4*d1*d3 (distribution)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20" name="Google Shape;6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065738"/>
            <a:ext cx="4282800" cy="365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626" name="Google Shape;626;p8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1"/>
          <p:cNvSpPr txBox="1"/>
          <p:nvPr>
            <p:ph idx="1" type="body"/>
          </p:nvPr>
        </p:nvSpPr>
        <p:spPr>
          <a:xfrm>
            <a:off x="223800" y="764875"/>
            <a:ext cx="4388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 = V1*d2 + V2*d1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= V3*d2 + V4*d1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q1*d4 + q2*d3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Equivalent: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q = q1*d4 + q2*d3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q = (V1*d2 + V2*d1)*d4 + (V3*d2 + V4*d1)*d3 (subst)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q = V1*d2*d4 + V2*d1*d4 + V3*d2*d3 + V4*d1*d3 (distribution)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Recall: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A1 = d2*d4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A2 = d1*d4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A3 = d2*d3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A4 = d1*d3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28" name="Google Shape;62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065738"/>
            <a:ext cx="4282800" cy="365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Image: 3d -&gt; 2d</a:t>
            </a:r>
            <a:r>
              <a:rPr lang="en" sz="3000"/>
              <a:t> projection of the world</a:t>
            </a:r>
            <a:endParaRPr sz="3000"/>
          </a:p>
        </p:txBody>
      </p:sp>
      <p:sp>
        <p:nvSpPr>
          <p:cNvPr id="96" name="Google Shape;96;p1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88" y="1069675"/>
            <a:ext cx="5721829" cy="37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634" name="Google Shape;634;p8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2"/>
          <p:cNvSpPr txBox="1"/>
          <p:nvPr>
            <p:ph idx="1" type="body"/>
          </p:nvPr>
        </p:nvSpPr>
        <p:spPr>
          <a:xfrm>
            <a:off x="223800" y="764875"/>
            <a:ext cx="4388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 = V1*d2 + V2*d1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= V3*d2 + V4*d1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q1*d4 + q2*d3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Equivalent: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q = q1*d4 + q2*d3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q = (V1*d2 + V2*d1)*d4 + (V3*d2 + V4*d1)*d3 (subst)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q = V1*d2*d4 + V2*d1*d4 + V3*d2*d3 + V4*d1*d3 (distribution)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Recall: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A1 = d2*d4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A2 = d1*d4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A3 = d2*d3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A4 = d1*d3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q = V1*A1 + V2*A2 + V3*A3 + V4*A4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36" name="Google Shape;63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065738"/>
            <a:ext cx="4282800" cy="365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642" name="Google Shape;642;p8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3"/>
          <p:cNvSpPr txBox="1"/>
          <p:nvPr>
            <p:ph idx="1" type="body"/>
          </p:nvPr>
        </p:nvSpPr>
        <p:spPr>
          <a:xfrm>
            <a:off x="223800" y="764875"/>
            <a:ext cx="4388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 = V1*d2 + V2*d1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= V3*d2 + V4*d1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q1*d4 + q2*d3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Equivalent: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q = q1*d4 + q2*d3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q = (V1*d2 + V2*d1)*d4 + (V3*d2 + V4*d1)*d3 (subst)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q = V1*d2*d4 + V2*d1*d4 + V3*d2*d3 + V4*d1*d3 (distribution)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Recall: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A1 = d2*d4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A2 = d1*d4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A3 = d2*d3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A4 = d1*d3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q = V1*A1 + V2*A2 + V3*A3 + V4*A4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yay!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44" name="Google Shape;64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065738"/>
            <a:ext cx="4282800" cy="365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650" name="Google Shape;650;p8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84"/>
          <p:cNvSpPr txBox="1"/>
          <p:nvPr>
            <p:ph idx="1" type="body"/>
          </p:nvPr>
        </p:nvSpPr>
        <p:spPr>
          <a:xfrm>
            <a:off x="223800" y="764875"/>
            <a:ext cx="43512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Smoother than NN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More complex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4 lookups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Some math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Often the right tradeoff of speed vs final result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2" name="Google Shape;65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00" y="1304563"/>
            <a:ext cx="3722977" cy="3722977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3" name="Google Shape;65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000" y="764875"/>
            <a:ext cx="609600" cy="609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Bicubic sampling: more complex, maybe better?</a:t>
            </a:r>
            <a:endParaRPr sz="2400"/>
          </a:p>
        </p:txBody>
      </p:sp>
      <p:sp>
        <p:nvSpPr>
          <p:cNvPr id="659" name="Google Shape;659;p8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85"/>
          <p:cNvSpPr txBox="1"/>
          <p:nvPr>
            <p:ph idx="1" type="body"/>
          </p:nvPr>
        </p:nvSpPr>
        <p:spPr>
          <a:xfrm>
            <a:off x="223800" y="764875"/>
            <a:ext cx="43512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A cubic interpolation of 4 cubic interpolations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Smoother than bilinear, no “star”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16 nearest neighbors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Fit 3rd order poly: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f(x) = </a:t>
            </a:r>
            <a:r>
              <a:rPr lang="en" sz="1400">
                <a:solidFill>
                  <a:schemeClr val="dk1"/>
                </a:solidFill>
              </a:rPr>
              <a:t>a</a:t>
            </a:r>
            <a:r>
              <a:rPr lang="en" sz="1400">
                <a:solidFill>
                  <a:schemeClr val="dk1"/>
                </a:solidFill>
              </a:rPr>
              <a:t> + bx + cx^2 + dx^3</a:t>
            </a:r>
            <a:endParaRPr sz="1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Interpolate along axis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Fit another poly to interpolated values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1" name="Google Shape;66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00" y="764863"/>
            <a:ext cx="4264200" cy="261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Bicubic vs bilinear</a:t>
            </a:r>
            <a:endParaRPr/>
          </a:p>
        </p:txBody>
      </p:sp>
      <p:sp>
        <p:nvSpPr>
          <p:cNvPr id="667" name="Google Shape;667;p8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917275"/>
            <a:ext cx="3722977" cy="372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7" y="917275"/>
            <a:ext cx="3722977" cy="372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Bicubic vs bilinear</a:t>
            </a:r>
            <a:endParaRPr/>
          </a:p>
        </p:txBody>
      </p:sp>
      <p:sp>
        <p:nvSpPr>
          <p:cNvPr id="675" name="Google Shape;675;p8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87"/>
          <p:cNvPicPr preferRelativeResize="0"/>
          <p:nvPr/>
        </p:nvPicPr>
        <p:blipFill rotWithShape="1">
          <a:blip r:embed="rId3">
            <a:alphaModFix/>
          </a:blip>
          <a:srcRect b="53806" l="22166" r="53806" t="22166"/>
          <a:stretch/>
        </p:blipFill>
        <p:spPr>
          <a:xfrm>
            <a:off x="229499" y="764874"/>
            <a:ext cx="4027776" cy="402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7"/>
          <p:cNvPicPr preferRelativeResize="0"/>
          <p:nvPr/>
        </p:nvPicPr>
        <p:blipFill rotWithShape="1">
          <a:blip r:embed="rId4">
            <a:alphaModFix/>
          </a:blip>
          <a:srcRect b="53806" l="22166" r="53806" t="22166"/>
          <a:stretch/>
        </p:blipFill>
        <p:spPr>
          <a:xfrm>
            <a:off x="4886723" y="764874"/>
            <a:ext cx="4027776" cy="40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Resize algorithm:</a:t>
            </a:r>
            <a:endParaRPr sz="2400"/>
          </a:p>
        </p:txBody>
      </p:sp>
      <p:sp>
        <p:nvSpPr>
          <p:cNvPr id="683" name="Google Shape;683;p8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88"/>
          <p:cNvSpPr txBox="1"/>
          <p:nvPr>
            <p:ph idx="1" type="body"/>
          </p:nvPr>
        </p:nvSpPr>
        <p:spPr>
          <a:xfrm>
            <a:off x="223800" y="764875"/>
            <a:ext cx="43512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For each pixel in new image: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Map to old im coordinates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Interpolate value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Set new value in image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5" name="Google Shape;68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00" y="1304563"/>
            <a:ext cx="3722977" cy="3722977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6" name="Google Shape;68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000" y="764875"/>
            <a:ext cx="609600" cy="609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shrinking?</a:t>
            </a:r>
            <a:endParaRPr/>
          </a:p>
        </p:txBody>
      </p:sp>
      <p:sp>
        <p:nvSpPr>
          <p:cNvPr id="692" name="Google Shape;692;p8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399" y="1141850"/>
            <a:ext cx="4365100" cy="32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9"/>
          <p:cNvSpPr txBox="1"/>
          <p:nvPr>
            <p:ph idx="1" type="body"/>
          </p:nvPr>
        </p:nvSpPr>
        <p:spPr>
          <a:xfrm>
            <a:off x="223800" y="764875"/>
            <a:ext cx="43512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NN and Bilinear only look at small area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Lots of artifacting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Staircase pattern on diagonal lines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We’ll fix this next class with filters!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Image: 3d -&gt; 2d projection of the world</a:t>
            </a:r>
            <a:endParaRPr sz="3000"/>
          </a:p>
        </p:txBody>
      </p:sp>
      <p:sp>
        <p:nvSpPr>
          <p:cNvPr id="103" name="Google Shape;103;p2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88" y="1069675"/>
            <a:ext cx="5721829" cy="37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Image: 3d -&gt; 2d projection of the world</a:t>
            </a:r>
            <a:endParaRPr sz="3000"/>
          </a:p>
        </p:txBody>
      </p:sp>
      <p:sp>
        <p:nvSpPr>
          <p:cNvPr id="110" name="Google Shape;110;p2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88" y="1069675"/>
            <a:ext cx="5721829" cy="372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